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746" r:id="rId3"/>
    <p:sldId id="747" r:id="rId4"/>
    <p:sldId id="748" r:id="rId5"/>
    <p:sldId id="752" r:id="rId6"/>
    <p:sldId id="749" r:id="rId7"/>
    <p:sldId id="750" r:id="rId8"/>
    <p:sldId id="751" r:id="rId9"/>
    <p:sldId id="759" r:id="rId10"/>
    <p:sldId id="760" r:id="rId11"/>
    <p:sldId id="573" r:id="rId12"/>
    <p:sldId id="668" r:id="rId13"/>
    <p:sldId id="648" r:id="rId14"/>
    <p:sldId id="649" r:id="rId15"/>
    <p:sldId id="650" r:id="rId16"/>
    <p:sldId id="651" r:id="rId17"/>
    <p:sldId id="729" r:id="rId18"/>
    <p:sldId id="727" r:id="rId19"/>
    <p:sldId id="728" r:id="rId20"/>
    <p:sldId id="730" r:id="rId21"/>
    <p:sldId id="732" r:id="rId22"/>
    <p:sldId id="731" r:id="rId23"/>
    <p:sldId id="743" r:id="rId24"/>
    <p:sldId id="742" r:id="rId25"/>
    <p:sldId id="753" r:id="rId26"/>
    <p:sldId id="734" r:id="rId27"/>
    <p:sldId id="735" r:id="rId28"/>
    <p:sldId id="736" r:id="rId29"/>
    <p:sldId id="618" r:id="rId30"/>
    <p:sldId id="737" r:id="rId31"/>
    <p:sldId id="738" r:id="rId32"/>
    <p:sldId id="739" r:id="rId33"/>
    <p:sldId id="754" r:id="rId34"/>
    <p:sldId id="702" r:id="rId35"/>
    <p:sldId id="755" r:id="rId36"/>
    <p:sldId id="703" r:id="rId37"/>
    <p:sldId id="704" r:id="rId38"/>
    <p:sldId id="655" r:id="rId39"/>
    <p:sldId id="654" r:id="rId40"/>
    <p:sldId id="705" r:id="rId41"/>
    <p:sldId id="706" r:id="rId42"/>
    <p:sldId id="707" r:id="rId43"/>
    <p:sldId id="627" r:id="rId44"/>
    <p:sldId id="740" r:id="rId45"/>
    <p:sldId id="709" r:id="rId46"/>
    <p:sldId id="710" r:id="rId47"/>
    <p:sldId id="659" r:id="rId48"/>
    <p:sldId id="713" r:id="rId49"/>
    <p:sldId id="741" r:id="rId50"/>
    <p:sldId id="756" r:id="rId51"/>
    <p:sldId id="757" r:id="rId52"/>
    <p:sldId id="624" r:id="rId53"/>
    <p:sldId id="758" r:id="rId54"/>
    <p:sldId id="660" r:id="rId55"/>
    <p:sldId id="711" r:id="rId56"/>
    <p:sldId id="664" r:id="rId57"/>
    <p:sldId id="719" r:id="rId58"/>
    <p:sldId id="721" r:id="rId59"/>
    <p:sldId id="662" r:id="rId60"/>
    <p:sldId id="663" r:id="rId61"/>
    <p:sldId id="444" r:id="rId62"/>
    <p:sldId id="446" r:id="rId63"/>
    <p:sldId id="368" r:id="rId64"/>
    <p:sldId id="369" r:id="rId65"/>
    <p:sldId id="447" r:id="rId6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BFE"/>
    <a:srgbClr val="6165FF"/>
    <a:srgbClr val="0E4DFE"/>
    <a:srgbClr val="8DEAF7"/>
    <a:srgbClr val="E5F177"/>
    <a:srgbClr val="95CBE3"/>
    <a:srgbClr val="E626DD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 smtClean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 smtClean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TERCER</a:t>
            </a:r>
            <a:r>
              <a:rPr lang="en-US" sz="3200" b="1" i="0" u="none" strike="noStrike" kern="1200" dirty="0" smtClean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200" b="1" i="0" u="none" strike="noStrike" kern="1200" dirty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TRIMESTRE</a:t>
            </a:r>
            <a:r>
              <a:rPr lang="es-ES" sz="3200" b="1" i="0" u="none" strike="noStrike" kern="1200" dirty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s-ES" sz="3200" b="1" i="0" u="none" strike="noStrike" kern="1200" dirty="0" smtClean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2021</a:t>
            </a:r>
            <a:endParaRPr lang="en-US" sz="3200" b="1" i="0" u="none" strike="noStrike" kern="1200" dirty="0">
              <a:solidFill>
                <a:srgbClr val="628BFE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6237178885021233"/>
          <c:y val="3.362496354622313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07E-4737-A637-DD2BC3CE0129}"/>
              </c:ext>
            </c:extLst>
          </c:dPt>
          <c:dLbls>
            <c:dLbl>
              <c:idx val="0"/>
              <c:layout>
                <c:manualLayout>
                  <c:x val="-9.8973097112860925E-2"/>
                  <c:y val="-0.303117964421114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78%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layout>
                <c:manualLayout>
                  <c:x val="0.11348884514435696"/>
                  <c:y val="-3.5346456692913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layout>
                <c:manualLayout>
                  <c:x val="-2.3204396325459318E-2"/>
                  <c:y val="0.12588218139399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2%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945650649886053E-2"/>
                      <c:h val="5.5509332166812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layout>
                <c:manualLayout>
                  <c:x val="6.8908874671916004E-2"/>
                  <c:y val="-2.31835812190142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254602178127499E-2"/>
                      <c:h val="4.62500729075532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Hoja1!$A$3:$A$7</c:f>
              <c:strCache>
                <c:ptCount val="5"/>
                <c:pt idx="0">
                  <c:v>CUOTAS DE CONDOMINOS</c:v>
                </c:pt>
                <c:pt idx="1">
                  <c:v>CUOTAS EXTRAORDINARIAS</c:v>
                </c:pt>
                <c:pt idx="2">
                  <c:v>SERVICIO AREAS PRIVADAS </c:v>
                </c:pt>
                <c:pt idx="3">
                  <c:v>CUOTAS ADICIONALES</c:v>
                </c:pt>
                <c:pt idx="4">
                  <c:v>MANTENIMIENTO ADICIONAL</c:v>
                </c:pt>
              </c:strCache>
            </c:strRef>
          </c:cat>
          <c:val>
            <c:numRef>
              <c:f>Hoja1!$B$3:$B$7</c:f>
              <c:numCache>
                <c:formatCode>General</c:formatCode>
                <c:ptCount val="5"/>
                <c:pt idx="0">
                  <c:v>78</c:v>
                </c:pt>
                <c:pt idx="1">
                  <c:v>2</c:v>
                </c:pt>
                <c:pt idx="2">
                  <c:v>12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54478346456693"/>
          <c:y val="0.20327209098862642"/>
          <c:w val="0.22103877133762895"/>
          <c:h val="0.29709784193642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22711436864424767"/>
                  <c:y val="-0.253900009369748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78%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7505873580505796"/>
                  <c:y val="0.178349398300082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22%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628BFE"/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rgbClr val="628BFE"/>
                </a:solidFill>
                <a:latin typeface="Arial Black" panose="020B0A04020102020204" pitchFamily="34" charset="0"/>
              </a:rPr>
              <a:t>TERCER </a:t>
            </a:r>
            <a:r>
              <a:rPr lang="es-ES" sz="3200" dirty="0">
                <a:solidFill>
                  <a:srgbClr val="628BFE"/>
                </a:solidFill>
                <a:latin typeface="Arial Black" panose="020B0A04020102020204" pitchFamily="34" charset="0"/>
              </a:rPr>
              <a:t>TRIMESTRE </a:t>
            </a:r>
            <a:r>
              <a:rPr lang="es-ES" sz="3200" dirty="0" smtClean="0">
                <a:solidFill>
                  <a:srgbClr val="628BFE"/>
                </a:solidFill>
                <a:latin typeface="Arial Black" panose="020B0A04020102020204" pitchFamily="34" charset="0"/>
              </a:rPr>
              <a:t>2021</a:t>
            </a:r>
            <a:endParaRPr lang="es-ES" sz="3200" dirty="0">
              <a:solidFill>
                <a:srgbClr val="628BFE"/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643906660104987"/>
          <c:y val="2.678944298629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647973170020412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3263336614173235"/>
                  <c:y val="-0.136878244386118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27%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-0.17676074475065617"/>
                  <c:y val="-0.5733304170312044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8%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0.17800164041994748"/>
                  <c:y val="-0.47515762613006707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8%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21611007217847766"/>
                  <c:y val="0.3044444444444444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18%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24918036417322834"/>
                  <c:y val="1.643452901720615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4.9329068241470006E-3"/>
                  <c:y val="5.667060367454071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3677919947506562"/>
                  <c:y val="0.4647862350539516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OTROS GASTOS EXTRAORDINARIOS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13</c:v>
                </c:pt>
                <c:pt idx="1">
                  <c:v>27</c:v>
                </c:pt>
                <c:pt idx="2">
                  <c:v>18</c:v>
                </c:pt>
                <c:pt idx="3">
                  <c:v>13</c:v>
                </c:pt>
                <c:pt idx="4">
                  <c:v>8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6534367463"/>
          <c:y val="0.12654175823637259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3036007879076"/>
          <c:y val="0.13424382847899038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9.0905787246319994E-2"/>
                  <c:y val="-0.227804615665658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66%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9.7898618770058857E-2"/>
                  <c:y val="0.119897228249863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34%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6181305635710597"/>
                  <c:y val="-0.187806617099704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12%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6722423489407743"/>
                  <c:y val="8.8143344216917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88%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0.44043</cdr:x>
      <cdr:y>0.10975</cdr:y>
    </cdr:from>
    <cdr:to>
      <cdr:x>0.68094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369764" y="752689"/>
          <a:ext cx="2932298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0.15941</cdr:x>
      <cdr:y>0.17298</cdr:y>
    </cdr:from>
    <cdr:to>
      <cdr:x>0.20186</cdr:x>
      <cdr:y>0.23336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1943527" y="1186328"/>
          <a:ext cx="517550" cy="414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4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0.16805</cdr:x>
      <cdr:y>0.2321</cdr:y>
    </cdr:from>
    <cdr:to>
      <cdr:x>0.20416</cdr:x>
      <cdr:y>0.2963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2048920" y="1591728"/>
          <a:ext cx="440253" cy="4402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2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0.19584</cdr:x>
      <cdr:y>0.1926</cdr:y>
    </cdr:from>
    <cdr:to>
      <cdr:x>0.2375</cdr:x>
      <cdr:y>0.25926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2387654" y="1320833"/>
          <a:ext cx="507918" cy="4571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2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09/01/2023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21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1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5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402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874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5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470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8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1907570" y="5196007"/>
            <a:ext cx="86732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148191" y="481324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Tercer </a:t>
            </a:r>
            <a:r>
              <a:rPr lang="es-MX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</a:t>
            </a:r>
            <a:r>
              <a:rPr lang="es-MX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rimestre 2021</a:t>
            </a:r>
            <a:endParaRPr lang="es-MX" sz="4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265" y="2252630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FUGAS DE AGUA</a:t>
            </a:r>
          </a:p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  <a:endParaRPr lang="es-MX" sz="480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68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0"/>
            <a:ext cx="604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38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3" y="0"/>
            <a:ext cx="5672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1129" y="401128"/>
            <a:ext cx="6858000" cy="60557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4872" y="360871"/>
            <a:ext cx="6858000" cy="613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0973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1866" y="287866"/>
            <a:ext cx="6858000" cy="628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533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0"/>
            <a:ext cx="592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5600" y="21002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DESAGÜE Y DESASOLVE DE ALBERCAS A. COMÚN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790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0"/>
            <a:ext cx="599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46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0"/>
            <a:ext cx="5757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8665" y="1930897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CONTINUACION RECONSTRUCCIÓN</a:t>
            </a:r>
          </a:p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BARDA FRESNOS</a:t>
            </a:r>
          </a:p>
        </p:txBody>
      </p:sp>
    </p:spTree>
    <p:extLst>
      <p:ext uri="{BB962C8B-B14F-4D97-AF65-F5344CB8AC3E}">
        <p14:creationId xmlns:p14="http://schemas.microsoft.com/office/powerpoint/2010/main" val="9611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73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3" y="0"/>
            <a:ext cx="6028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92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0"/>
            <a:ext cx="589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7999" y="507998"/>
            <a:ext cx="6858000" cy="58420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7619" y="343619"/>
            <a:ext cx="6858000" cy="61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10267" y="2134098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MURETES CONDOMINIO</a:t>
            </a:r>
          </a:p>
        </p:txBody>
      </p:sp>
    </p:spTree>
    <p:extLst>
      <p:ext uri="{BB962C8B-B14F-4D97-AF65-F5344CB8AC3E}">
        <p14:creationId xmlns:p14="http://schemas.microsoft.com/office/powerpoint/2010/main" val="409725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5943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52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1" y="0"/>
            <a:ext cx="614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693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3" y="0"/>
            <a:ext cx="5825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42533" y="1761564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FUMIGACION ANUAL PARA PREVENIR EL DENGUE POR PARTE DE LA SSA</a:t>
            </a:r>
          </a:p>
        </p:txBody>
      </p:sp>
    </p:spTree>
    <p:extLst>
      <p:ext uri="{BB962C8B-B14F-4D97-AF65-F5344CB8AC3E}">
        <p14:creationId xmlns:p14="http://schemas.microsoft.com/office/powerpoint/2010/main" val="35554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94666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9" y="-2"/>
            <a:ext cx="3877733" cy="68580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5" y="0"/>
            <a:ext cx="4436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1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330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7" y="8467"/>
            <a:ext cx="5858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1773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3" y="0"/>
            <a:ext cx="5774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8-30 at 6.34.2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600" y="863600"/>
            <a:ext cx="4291541" cy="5239808"/>
          </a:xfrm>
          <a:prstGeom prst="rect">
            <a:avLst/>
          </a:prstGeom>
        </p:spPr>
      </p:pic>
      <p:pic>
        <p:nvPicPr>
          <p:cNvPr id="3" name="WhatsApp Video 2021-08-30 at 7.39.08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609" y="863600"/>
            <a:ext cx="4039658" cy="515461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806169" y="270934"/>
            <a:ext cx="719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PARA PODER VER LOS VIDEOS FAVOR DE POSICIONARSE EN LA IMAGEN</a:t>
            </a:r>
            <a:endParaRPr lang="es-MX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11299" y="190973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ARREGLO DE TAPAS DE REGISTROS POR PARTE DE TELMEX</a:t>
            </a:r>
          </a:p>
        </p:txBody>
      </p:sp>
    </p:spTree>
    <p:extLst>
      <p:ext uri="{BB962C8B-B14F-4D97-AF65-F5344CB8AC3E}">
        <p14:creationId xmlns:p14="http://schemas.microsoft.com/office/powerpoint/2010/main" val="212674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1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66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7" y="0"/>
            <a:ext cx="626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9120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75833" y="1892798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CFE transformador </a:t>
            </a:r>
            <a:r>
              <a:rPr lang="es-MX" sz="48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s-MX" sz="4800" dirty="0" smtClean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800" dirty="0" err="1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Cda</a:t>
            </a:r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. de Nogales </a:t>
            </a:r>
          </a:p>
        </p:txBody>
      </p:sp>
    </p:spTree>
    <p:extLst>
      <p:ext uri="{BB962C8B-B14F-4D97-AF65-F5344CB8AC3E}">
        <p14:creationId xmlns:p14="http://schemas.microsoft.com/office/powerpoint/2010/main" val="10556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64000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32" y="-1"/>
            <a:ext cx="384386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66" y="0"/>
            <a:ext cx="406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906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6" y="0"/>
            <a:ext cx="6316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3532" y="353144"/>
            <a:ext cx="11002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POR PARTE DEL PERSONAL </a:t>
            </a:r>
          </a:p>
        </p:txBody>
      </p:sp>
      <p:sp>
        <p:nvSpPr>
          <p:cNvPr id="4" name="CuadroTexto 3"/>
          <p:cNvSpPr txBox="1"/>
          <p:nvPr/>
        </p:nvSpPr>
        <p:spPr>
          <a:xfrm rot="10800000" flipV="1">
            <a:off x="753532" y="2553061"/>
            <a:ext cx="1053253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ESTRAGOS DEL VIENTO MZA 13</a:t>
            </a:r>
            <a:r>
              <a:rPr lang="es-MX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ÁRBOL MZA 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ÁRBOL MZA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800" b="1" dirty="0" smtClean="0">
              <a:solidFill>
                <a:srgbClr val="628BF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800" b="1" dirty="0" smtClean="0">
              <a:solidFill>
                <a:srgbClr val="628BF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89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3466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0"/>
            <a:ext cx="5757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6853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33" y="0"/>
            <a:ext cx="5723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0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0"/>
            <a:ext cx="584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52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3" y="0"/>
            <a:ext cx="597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0813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7" y="0"/>
            <a:ext cx="6265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5668" y="465667"/>
            <a:ext cx="6858002" cy="59266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8066" y="364066"/>
            <a:ext cx="6858001" cy="6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73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66" y="0"/>
            <a:ext cx="6316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98018" y="-91440"/>
            <a:ext cx="90254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endParaRPr lang="es-MX" sz="48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CURSO PARA EL PERSONAL DE ALBERCAS</a:t>
            </a:r>
          </a:p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USO CORRECTO DE LOS QUIMICOS</a:t>
            </a:r>
          </a:p>
        </p:txBody>
      </p:sp>
    </p:spTree>
    <p:extLst>
      <p:ext uri="{BB962C8B-B14F-4D97-AF65-F5344CB8AC3E}">
        <p14:creationId xmlns:p14="http://schemas.microsoft.com/office/powerpoint/2010/main" val="13137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0"/>
            <a:ext cx="6824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42536" y="1151467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  <a:endParaRPr lang="es-MX" sz="480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293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33" y="0"/>
            <a:ext cx="6079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8-08 at 1.11.3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079" y="1032933"/>
            <a:ext cx="4683654" cy="4946387"/>
          </a:xfrm>
          <a:prstGeom prst="rect">
            <a:avLst/>
          </a:prstGeom>
        </p:spPr>
      </p:pic>
      <p:pic>
        <p:nvPicPr>
          <p:cNvPr id="3" name="WhatsApp Video 2021-08-08 at 1.11.39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50075" y="1032933"/>
            <a:ext cx="4293658" cy="508185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87372" y="261036"/>
            <a:ext cx="7337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PARA PODER VER LOS VIDEOS FAVOR DE POSICIONARSE EN LA IMAGEN</a:t>
            </a:r>
          </a:p>
        </p:txBody>
      </p:sp>
    </p:spTree>
    <p:extLst>
      <p:ext uri="{BB962C8B-B14F-4D97-AF65-F5344CB8AC3E}">
        <p14:creationId xmlns:p14="http://schemas.microsoft.com/office/powerpoint/2010/main" val="14147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182533" cy="68580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33" y="0"/>
            <a:ext cx="40978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7199" y="1473201"/>
            <a:ext cx="6858002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5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0"/>
            <a:ext cx="612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622298" y="61466"/>
            <a:ext cx="694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628BFE"/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rgbClr val="628BFE"/>
                </a:solidFill>
                <a:latin typeface="Arial Black" panose="020B0A04020102020204" pitchFamily="34" charset="0"/>
              </a:rPr>
              <a:t>TERCER TRIMESTRE  2021</a:t>
            </a:r>
            <a:endParaRPr lang="es-ES" sz="3600" b="1" dirty="0">
              <a:solidFill>
                <a:srgbClr val="628BFE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274542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</a:t>
            </a:r>
            <a:r>
              <a:rPr lang="es-MX" sz="1100" dirty="0" smtClean="0"/>
              <a:t>NEGRO </a:t>
            </a:r>
            <a:r>
              <a:rPr lang="es-MX" sz="1100" dirty="0"/>
              <a:t>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5338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399071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103030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98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069216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 b="1" kern="12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CANCELACION DE CFDI INGRESOS POR DEMANDAS </a:t>
                      </a: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670197" y="0"/>
            <a:ext cx="694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628BFE"/>
                </a:solidFill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 smtClean="0">
                <a:solidFill>
                  <a:srgbClr val="628BFE"/>
                </a:solidFill>
                <a:latin typeface="Arial Black" panose="020B0A04020102020204" pitchFamily="34" charset="0"/>
              </a:rPr>
              <a:t>TERCER TRIMESTRE  2021</a:t>
            </a:r>
            <a:endParaRPr lang="es-ES" sz="3600" b="1" dirty="0">
              <a:solidFill>
                <a:srgbClr val="628BF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862963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7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877594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2679214" y="159556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628BFE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 smtClean="0">
                <a:solidFill>
                  <a:srgbClr val="628BFE"/>
                </a:solidFill>
              </a:rPr>
              <a:t>AL 30 DE SEPTIEMBRE </a:t>
            </a:r>
            <a:r>
              <a:rPr lang="es-ES" sz="1600" b="1" dirty="0">
                <a:solidFill>
                  <a:srgbClr val="628BFE"/>
                </a:solidFill>
              </a:rPr>
              <a:t>DEL </a:t>
            </a:r>
            <a:r>
              <a:rPr lang="es-ES" sz="1600" b="1" dirty="0" smtClean="0">
                <a:solidFill>
                  <a:srgbClr val="628BFE"/>
                </a:solidFill>
              </a:rPr>
              <a:t>2021</a:t>
            </a:r>
            <a:endParaRPr lang="es-ES" sz="1600" b="1" dirty="0">
              <a:solidFill>
                <a:srgbClr val="628BFE"/>
              </a:solidFill>
            </a:endParaRPr>
          </a:p>
          <a:p>
            <a:pPr algn="ctr"/>
            <a:r>
              <a:rPr lang="es-ES" sz="1600" b="1" dirty="0">
                <a:solidFill>
                  <a:srgbClr val="628BFE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251435"/>
              </p:ext>
            </p:extLst>
          </p:nvPr>
        </p:nvGraphicFramePr>
        <p:xfrm>
          <a:off x="7053005" y="1582685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38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3587</TotalTime>
  <Words>321</Words>
  <Application>Microsoft Office PowerPoint</Application>
  <PresentationFormat>Panorámica</PresentationFormat>
  <Paragraphs>108</Paragraphs>
  <Slides>65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1" baseType="lpstr">
      <vt:lpstr>Arial</vt:lpstr>
      <vt:lpstr>Arial Black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300</cp:revision>
  <dcterms:created xsi:type="dcterms:W3CDTF">2019-04-30T23:24:35Z</dcterms:created>
  <dcterms:modified xsi:type="dcterms:W3CDTF">2023-01-10T03:50:05Z</dcterms:modified>
</cp:coreProperties>
</file>